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47"/>
  </p:handoutMasterIdLst>
  <p:sldIdLst>
    <p:sldId id="256" r:id="rId3"/>
    <p:sldId id="257" r:id="rId4"/>
    <p:sldId id="382" r:id="rId6"/>
    <p:sldId id="310" r:id="rId7"/>
    <p:sldId id="420" r:id="rId8"/>
    <p:sldId id="311" r:id="rId9"/>
    <p:sldId id="284" r:id="rId10"/>
    <p:sldId id="312" r:id="rId11"/>
    <p:sldId id="313" r:id="rId12"/>
    <p:sldId id="263" r:id="rId13"/>
    <p:sldId id="264" r:id="rId14"/>
    <p:sldId id="265" r:id="rId15"/>
    <p:sldId id="421" r:id="rId16"/>
    <p:sldId id="266" r:id="rId17"/>
    <p:sldId id="267" r:id="rId18"/>
    <p:sldId id="268" r:id="rId19"/>
    <p:sldId id="259" r:id="rId20"/>
    <p:sldId id="270" r:id="rId21"/>
    <p:sldId id="271" r:id="rId22"/>
    <p:sldId id="272" r:id="rId23"/>
    <p:sldId id="273" r:id="rId24"/>
    <p:sldId id="274" r:id="rId25"/>
    <p:sldId id="275" r:id="rId26"/>
    <p:sldId id="276" r:id="rId27"/>
    <p:sldId id="348" r:id="rId28"/>
    <p:sldId id="365" r:id="rId29"/>
    <p:sldId id="283" r:id="rId30"/>
    <p:sldId id="278" r:id="rId31"/>
    <p:sldId id="279" r:id="rId32"/>
    <p:sldId id="280" r:id="rId33"/>
    <p:sldId id="281" r:id="rId34"/>
    <p:sldId id="282" r:id="rId35"/>
    <p:sldId id="285" r:id="rId36"/>
    <p:sldId id="314" r:id="rId37"/>
    <p:sldId id="315" r:id="rId38"/>
    <p:sldId id="316" r:id="rId39"/>
    <p:sldId id="317" r:id="rId40"/>
    <p:sldId id="343" r:id="rId41"/>
    <p:sldId id="344" r:id="rId42"/>
    <p:sldId id="277" r:id="rId43"/>
    <p:sldId id="308" r:id="rId44"/>
    <p:sldId id="309" r:id="rId45"/>
    <p:sldId id="422" r:id="rId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0" Type="http://schemas.openxmlformats.org/officeDocument/2006/relationships/tableStyles" Target="tableStyles.xml"/><Relationship Id="rId5" Type="http://schemas.openxmlformats.org/officeDocument/2006/relationships/notesMaster" Target="notesMasters/notesMaster1.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handoutMaster" Target="handoutMasters/handoutMaster1.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An eclass is roughly the equivalent of a library or header for an ebuild. Eclass is written in Bash just like ebuilds, and can be included in ebuilds file to share common codes. One example of an eclass specific to Chromium OS is cros_workon.</a:t>
            </a:r>
            <a:endParaRPr lang="en-US" altLang="zh-CN"/>
          </a:p>
          <a:p>
            <a:r>
              <a:rPr lang="en-US" altLang="zh-CN"/>
              <a:t>emerge acts as package manager like “apt” in ubuntu, but in Chromium OS build system, i.e. the Portage. For example, emerge-armgeneric vim, to bring vim into ARM target filesystem. With option “--unmerge”will remove a package from the targeet filesystem.</a:t>
            </a:r>
            <a:endParaRPr lang="en-US" altLang="zh-CN"/>
          </a:p>
          <a:p>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https://android.googlesource.com/platform/hardware/bsp/kernel/intel/+/edison-3.10/Documentation/gpio.txt</a:t>
            </a:r>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r>
              <a:rPr lang="en-US" altLang="zh-CN"/>
              <a:t>Port Coreboot to a new board: https://www.youtube.com/watch?v=8wPskpLHFIo&amp;t=17s</a:t>
            </a:r>
            <a:endParaRPr lang="en-US" altLang="zh-CN"/>
          </a:p>
          <a:p>
            <a:r>
              <a:rPr lang="en-US" altLang="zh-CN"/>
              <a:t>Port Coreboot to x86 platform: https://www.youtube.com/watch?v=HKJNJh6JW_Y&amp;t=31s</a:t>
            </a:r>
            <a:endParaRPr lang="en-US" altLang="zh-CN"/>
          </a:p>
          <a:p>
            <a:r>
              <a:rPr lang="en-US" altLang="zh-CN"/>
              <a:t>Depthcharge: The Chromium OS Bootloader: https://www.youtube.com/watch?v=6ZKeDGI75vw&amp;t=369s</a:t>
            </a:r>
            <a:endParaRPr lang="en-US" altLang="zh-CN"/>
          </a:p>
          <a:p>
            <a:r>
              <a:rPr lang="en-US" altLang="zh-CN"/>
              <a:t>Chrome OS Embedded Controller: https://www.youtube.com/watch?v=Ie7LRGgCXC8</a:t>
            </a:r>
            <a:endParaRPr lang="en-US" altLang="zh-CN"/>
          </a:p>
          <a:p>
            <a:r>
              <a:rPr lang="en-US" altLang="zh-CN"/>
              <a:t>Summit:</a:t>
            </a:r>
            <a:endParaRPr lang="en-US" altLang="zh-CN"/>
          </a:p>
          <a:p>
            <a:r>
              <a:rPr lang="en-US" altLang="zh-CN"/>
              <a:t>https://www.chromium.org/chromium-os/2014-firmware-summit</a:t>
            </a:r>
            <a:endParaRPr lang="en-US" altLang="zh-CN"/>
          </a:p>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Chromium OS GUI: </a:t>
            </a:r>
            <a:endParaRPr lang="en-US" altLang="zh-CN"/>
          </a:p>
          <a:p>
            <a:r>
              <a:rPr lang="en-US" altLang="zh-CN"/>
              <a:t>https://gitai.me/2017/03/18/gui-of-chromeos/</a:t>
            </a:r>
            <a:endParaRPr lang="en-US" altLang="zh-CN"/>
          </a:p>
          <a:p>
            <a:r>
              <a:rPr lang="en-US" altLang="zh-CN"/>
              <a:t>https://www.x.org/wiki/Events/XDC2016/Program/Arcpp_Graphics.pdf</a:t>
            </a:r>
            <a:endParaRPr lang="en-US" altLang="zh-CN"/>
          </a:p>
          <a:p>
            <a:r>
              <a:rPr lang="en-US" altLang="zh-CN"/>
              <a:t>Ozone Reference: </a:t>
            </a:r>
            <a:endParaRPr lang="en-US" altLang="zh-CN"/>
          </a:p>
          <a:p>
            <a:r>
              <a:rPr lang="en-US" altLang="zh-CN"/>
              <a:t>https://software.intel.com/en-us/blogs/2014/10/23/chromium-ozone-gbm-explained</a:t>
            </a:r>
            <a:endParaRPr lang="en-US" altLang="zh-CN"/>
          </a:p>
          <a:p>
            <a:r>
              <a:rPr lang="en-US" altLang="zh-CN"/>
              <a:t>https://chromium.googlesource.com/chromium/src/+/lkgr/docs/ozone_overview.md</a:t>
            </a:r>
            <a:endParaRPr lang="en-US" altLang="zh-CN"/>
          </a:p>
          <a:p>
            <a:r>
              <a:rPr lang="zh-CN" altLang="en-US"/>
              <a:t>初识Wayland（X、Mir）</a:t>
            </a:r>
            <a:r>
              <a:rPr lang="en-US" altLang="zh-CN"/>
              <a:t>:  </a:t>
            </a:r>
            <a:r>
              <a:rPr lang="zh-CN" altLang="en-US"/>
              <a:t>http://os.51cto.com/art/201011/233447_all.htm</a:t>
            </a:r>
            <a:endParaRPr lang="zh-CN" altLang="en-US"/>
          </a:p>
          <a:p>
            <a:r>
              <a:rPr lang="en-US" altLang="zh-CN"/>
              <a:t>Direct Render Manager: https://wikivisually.com/wiki/Direct_Rendering_Manager</a:t>
            </a:r>
            <a:endParaRPr lang="en-US" altLang="zh-CN"/>
          </a:p>
          <a:p>
            <a:r>
              <a:rPr lang="en-US" altLang="zh-CN"/>
              <a:t>Reference on Computer Gfx: http://www.opengpu.org/forum.php?mod=viewthread&amp;tid=326</a:t>
            </a:r>
            <a:endParaRPr lang="en-US" altLang="zh-CN"/>
          </a:p>
          <a:p>
            <a:r>
              <a:rPr lang="en-US" altLang="zh-CN"/>
              <a:t>要做一個投影，首先是攝影機(camera,或eye point)的位置，攝影機朝向的方向，攝影機的視角(包含上下與左右的開展角度)，攝影機的「上向量」(upvector)，近平面(near)，遠平面(far)。使用頂點(Vertex)組成網眼(Mesh)架構，來記錄三維的資料。一個Vertex可以帶有許多資料，稱作屬性(Attribute)，比如說該點在空間座標系中的座標(Coordinate)、法向量(Normal)、該點的顏色(Color)、紋理座標(Texture coord.)Vertex同時也可以作為貝茲曲面(Bezier surface)或NURBS曲面的control point。由頂點(Vertex)組成的結構稱為Mesh，這些線條說明了Vertex如何連結成為Mesh，我們稱作Primitive，注意Primitive並不是線條而是一個抽像的連結概念。最簡單的Primitive有三種，點、線、三角形。而這就是全部了，因為所有的多邊形都可以拆成三角形，關於這方面我會在之後討論硬體時再詳細的說明。於是Vertex與Primitive組成了一個3D scene，3DComputer Graphics領域中的兩個主題：Modeling與Rendering，分別是決定了從虛擬的場景概念到Vertex與Mesh，以及從Vertex與Mesh到螢幕上的pixel color這兩個階段。</a:t>
            </a:r>
            <a:endParaRPr lang="en-US" altLang="zh-CN"/>
          </a:p>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There are multiple potential overlays locations, depend on if overlay contents are public, private, and/or a variant of a base board.</a:t>
            </a:r>
            <a:endParaRPr lang="en-US" altLang="zh-CN"/>
          </a:p>
          <a:p>
            <a:r>
              <a:rPr lang="en-US" altLang="zh-CN"/>
              <a:t>The locations in order of inclusion are:</a:t>
            </a:r>
            <a:endParaRPr lang="en-US" altLang="zh-CN"/>
          </a:p>
          <a:p>
            <a:r>
              <a:rPr lang="en-US" altLang="zh-CN"/>
              <a:t>* src/overlays/overlay-&lt;board&gt;</a:t>
            </a:r>
            <a:endParaRPr lang="en-US" altLang="zh-CN"/>
          </a:p>
          <a:p>
            <a:r>
              <a:rPr lang="en-US" altLang="zh-CN"/>
              <a:t>* src/overlays/overlay-variant-&lt;board&gt;-variant</a:t>
            </a:r>
            <a:endParaRPr lang="en-US" altLang="zh-CN"/>
          </a:p>
          <a:p>
            <a:r>
              <a:rPr lang="en-US" altLang="zh-CN"/>
              <a:t>* src/private-overlays/overlay-&lt;board&gt;-private</a:t>
            </a:r>
            <a:endParaRPr lang="en-US" altLang="zh-CN"/>
          </a:p>
          <a:p>
            <a:r>
              <a:rPr lang="en-US" altLang="zh-CN"/>
              <a:t>* src/private-overlays/overlay-variant-&lt;board&gt;-&lt;variant&gt;-private</a:t>
            </a:r>
            <a:endParaRPr lang="en-US" altLang="zh-CN"/>
          </a:p>
          <a:p>
            <a:r>
              <a:rPr lang="en-US" altLang="zh-CN"/>
              <a:t>$willis : tells you what is up in the chroot env.</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 primary overlay contains:</a:t>
            </a:r>
            <a:endParaRPr lang="en-US" altLang="zh-CN"/>
          </a:p>
          <a:p>
            <a:r>
              <a:rPr lang="en-US" altLang="zh-CN"/>
              <a:t>* profiles/repo_name: Unique name</a:t>
            </a:r>
            <a:endParaRPr lang="en-US" altLang="zh-CN"/>
          </a:p>
          <a:p>
            <a:r>
              <a:rPr lang="en-US" altLang="zh-CN"/>
              <a:t>* make.conf: Defines build info</a:t>
            </a:r>
            <a:endParaRPr lang="en-US" altLang="zh-CN"/>
          </a:p>
          <a:p>
            <a:r>
              <a:rPr lang="en-US" altLang="zh-CN"/>
              <a:t>* toolchain.conf: Defines the toolchain</a:t>
            </a:r>
            <a:endParaRPr lang="en-US" altLang="zh-CN"/>
          </a:p>
          <a:p>
            <a:r>
              <a:rPr lang="en-US" altLang="zh-CN"/>
              <a:t>* There maybe also metadata/layout.conf: Defines the masters list for repositories which allows for disambiguation.</a:t>
            </a:r>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hyperlink" Target="http://xxxx/hello-world-1.0.tar.gz"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3525"/>
            <a:ext cx="10515600" cy="598170"/>
          </a:xfrm>
        </p:spPr>
        <p:txBody>
          <a:bodyPr>
            <a:normAutofit fontScale="90000"/>
          </a:bodyPr>
          <a:p>
            <a:r>
              <a:rPr lang="en-US" altLang="zh-CN"/>
              <a:t>depot_tools</a:t>
            </a:r>
            <a:endParaRPr lang="en-US" altLang="zh-CN"/>
          </a:p>
        </p:txBody>
      </p:sp>
      <p:sp>
        <p:nvSpPr>
          <p:cNvPr id="3" name="内容占位符 2"/>
          <p:cNvSpPr>
            <a:spLocks noGrp="1"/>
          </p:cNvSpPr>
          <p:nvPr>
            <p:ph idx="1"/>
          </p:nvPr>
        </p:nvSpPr>
        <p:spPr>
          <a:xfrm>
            <a:off x="838200" y="980440"/>
            <a:ext cx="10515600" cy="5674995"/>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4625"/>
            <a:ext cx="10515600" cy="582295"/>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948055"/>
            <a:ext cx="10515600" cy="5779770"/>
          </a:xfrm>
        </p:spPr>
        <p:txBody>
          <a:bodyPr>
            <a:normAutofit fontScale="90000" lnSpcReduction="10000"/>
          </a:bodyPr>
          <a:p>
            <a:r>
              <a:rPr lang="zh-CN" altLang="en-US"/>
              <a:t>cros_workon is a </a:t>
            </a:r>
            <a:r>
              <a:rPr lang="en-US" altLang="zh-CN"/>
              <a:t>bash script that is used to select which portage packages you intent to work on.</a:t>
            </a:r>
            <a:endParaRPr lang="en-US" altLang="zh-CN"/>
          </a:p>
          <a:p>
            <a:r>
              <a:rPr lang="en-US" altLang="zh-CN"/>
              <a:t>The “cros_workon start” command will:</a:t>
            </a:r>
            <a:endParaRPr lang="en-US" altLang="zh-CN"/>
          </a:p>
          <a:p>
            <a:pPr lvl="1"/>
            <a:r>
              <a:rPr lang="en-US" altLang="zh-CN" sz="2400"/>
              <a:t>Use the -9999 ebuild for a package;</a:t>
            </a:r>
            <a:endParaRPr lang="en-US" altLang="zh-CN" sz="2400"/>
          </a:p>
          <a:p>
            <a:pPr lvl="1"/>
            <a:r>
              <a:rPr lang="en-US" altLang="zh-CN" sz="2400"/>
              <a:t>Build from local sources.</a:t>
            </a:r>
            <a:endParaRPr lang="en-US" altLang="zh-CN" sz="2400"/>
          </a:p>
          <a:p>
            <a:pPr lvl="0"/>
            <a:r>
              <a:rPr lang="en-US" altLang="zh-CN" sz="2800"/>
              <a:t>The “cros_workon stop” command will:</a:t>
            </a:r>
            <a:endParaRPr lang="en-US" altLang="zh-CN" sz="2800"/>
          </a:p>
          <a:p>
            <a:pPr lvl="1"/>
            <a:r>
              <a:rPr lang="en-US" altLang="zh-CN" sz="2400"/>
              <a:t>Revert to the latest stable ebuild;</a:t>
            </a:r>
            <a:endParaRPr lang="en-US" altLang="zh-CN" sz="2400"/>
          </a:p>
          <a:p>
            <a:pPr lvl="1"/>
            <a:r>
              <a:rPr lang="en-US" altLang="zh-CN" sz="2400"/>
              <a:t>Use prebuilt binaries when possible.</a:t>
            </a:r>
            <a:endParaRPr lang="en-US" altLang="zh-CN" sz="2400"/>
          </a:p>
          <a:p>
            <a:pPr lvl="0"/>
            <a:r>
              <a:rPr lang="en-US" altLang="zh-CN"/>
              <a:t>“cros_workon info, list and list-all” commands are useful.</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87325"/>
            <a:ext cx="10515600" cy="746760"/>
          </a:xfrm>
        </p:spPr>
        <p:txBody>
          <a:bodyPr>
            <a:normAutofit fontScale="90000"/>
          </a:bodyPr>
          <a:p>
            <a:r>
              <a:rPr lang="en-US" altLang="zh-CN" sz="3600"/>
              <a:t>What is a cros_workon package, and non cros_workon packages?</a:t>
            </a:r>
            <a:endParaRPr lang="en-US" altLang="zh-CN" sz="3600"/>
          </a:p>
        </p:txBody>
      </p:sp>
      <p:sp>
        <p:nvSpPr>
          <p:cNvPr id="3" name="内容占位符 2"/>
          <p:cNvSpPr>
            <a:spLocks noGrp="1"/>
          </p:cNvSpPr>
          <p:nvPr>
            <p:ph idx="1"/>
          </p:nvPr>
        </p:nvSpPr>
        <p:spPr>
          <a:xfrm>
            <a:off x="838200" y="1298575"/>
            <a:ext cx="10515600" cy="5430520"/>
          </a:xfrm>
        </p:spPr>
        <p:txBody>
          <a:bodyPr>
            <a:normAutofit lnSpcReduction="10000"/>
          </a:bodyPr>
          <a:p>
            <a:r>
              <a:rPr lang="en-US" altLang="zh-CN"/>
              <a:t>cros_workon package</a:t>
            </a:r>
            <a:endParaRPr lang="en-US" altLang="zh-CN"/>
          </a:p>
          <a:p>
            <a:pPr lvl="1"/>
            <a:r>
              <a:rPr lang="en-US" altLang="zh-CN"/>
              <a:t>If an ebuild inherits cros_workon it is a cros_workon package.</a:t>
            </a:r>
            <a:endParaRPr lang="en-US" altLang="zh-CN"/>
          </a:p>
          <a:p>
            <a:pPr lvl="1"/>
            <a:r>
              <a:rPr lang="en-US" altLang="zh-CN"/>
              <a:t>If you need to modify a cros_workon ebuild you must modify the -9999 version of the ebuild.</a:t>
            </a:r>
            <a:endParaRPr lang="en-US" altLang="zh-CN"/>
          </a:p>
          <a:p>
            <a:pPr lvl="2"/>
            <a:r>
              <a:rPr lang="en-US" altLang="zh-CN"/>
              <a:t>When the change is submitted the builders will automatically up-rev the current stable ebuild and replace it with the contents of the -9999 ebuild.</a:t>
            </a:r>
            <a:endParaRPr lang="en-US" altLang="zh-CN"/>
          </a:p>
          <a:p>
            <a:pPr lvl="0"/>
            <a:r>
              <a:rPr lang="en-US" altLang="zh-CN"/>
              <a:t>Non cros_workon packages</a:t>
            </a:r>
            <a:endParaRPr lang="en-US" altLang="zh-CN"/>
          </a:p>
          <a:p>
            <a:pPr lvl="1"/>
            <a:r>
              <a:rPr lang="en-US" altLang="zh-CN"/>
              <a:t>The package's ebuild file DOES NOT contain “inherit cros_workon” statement</a:t>
            </a:r>
            <a:endParaRPr lang="en-US" altLang="zh-CN"/>
          </a:p>
          <a:p>
            <a:pPr lvl="1"/>
            <a:r>
              <a:rPr lang="en-US" altLang="zh-CN"/>
              <a:t>If so, “cros_workon” commands DO NOT work on this package.</a:t>
            </a:r>
            <a:endParaRPr lang="en-US" altLang="zh-CN"/>
          </a:p>
          <a:p>
            <a:pPr lvl="1"/>
            <a:r>
              <a:rPr lang="en-US" altLang="zh-CN"/>
              <a:t>If you need to change an ebuild for a non cros_workon package then when submitting the change you will need to manually up-rev the ebuild.</a:t>
            </a:r>
            <a:endParaRPr lang="en-US" altLang="zh-CN"/>
          </a:p>
          <a:p>
            <a:pPr lvl="2"/>
            <a:r>
              <a:rPr lang="en-US" altLang="zh-CN" sz="2000"/>
              <a:t>For example, git mv arbitrary-0.0.1-r3 arbitrary-0.0.1-r4</a:t>
            </a:r>
            <a:endParaRPr lang="en-US" altLang="zh-CN" sz="2000"/>
          </a:p>
          <a:p>
            <a:pPr lvl="0"/>
            <a:r>
              <a:rPr lang="en-US" altLang="zh-CN"/>
              <a:t>Pre-built</a:t>
            </a:r>
            <a:endParaRPr lang="en-US" altLang="zh-CN"/>
          </a:p>
          <a:p>
            <a:pPr lvl="1"/>
            <a:r>
              <a:rPr lang="en-US" altLang="zh-CN"/>
              <a:t>The locations of the pre-builts is kept in : chromeos-partner-overlay/chromeos/binhost/target</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5510"/>
          </a:xfrm>
        </p:spPr>
        <p:txBody>
          <a:bodyPr>
            <a:normAutofit fontScale="90000"/>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panose="020B0604020202020204" pitchFamily="34" charset="0"/>
              <a:buChar char="•"/>
            </a:pPr>
            <a:r>
              <a:rPr lang="en-US"/>
              <a:t>Payload 裏比較特殊，需要根據自己的需求選擇 _(:з」∠)_。現在官方支持的 Payload 有：</a:t>
            </a:r>
            <a:endParaRPr lang="en-US"/>
          </a:p>
          <a:p>
            <a:pPr marL="742950" lvl="1" indent="-285750">
              <a:buFont typeface="Arial" panose="020B0604020202020204" pitchFamily="34" charset="0"/>
              <a:buChar char="•"/>
            </a:pPr>
            <a:r>
              <a:rPr lang="en-US"/>
              <a:t>None - 無，什麼都沒有。</a:t>
            </a:r>
            <a:endParaRPr lang="en-US"/>
          </a:p>
          <a:p>
            <a:pPr marL="742950" lvl="1" indent="-285750">
              <a:buFont typeface="Arial" panose="020B0604020202020204" pitchFamily="34" charset="0"/>
              <a:buChar char="•"/>
            </a:pPr>
            <a:r>
              <a:rPr lang="en-US"/>
              <a:t>An ELF executable payload - 一個 ELF 可執行文件作爲 Payload。</a:t>
            </a:r>
            <a:endParaRPr lang="en-US"/>
          </a:p>
          <a:p>
            <a:pPr marL="742950" lvl="1" indent="-285750">
              <a:buFont typeface="Arial" panose="020B0604020202020204" pitchFamily="34" charset="0"/>
              <a:buChar char="•"/>
            </a:pPr>
            <a:r>
              <a:rPr lang="en-US"/>
              <a:t>Bayou - 一個可以從 CBFS（coreboot filesystem）裏選擇並啓動別的 payload 的工具（是不是有點繞）。</a:t>
            </a:r>
            <a:endParaRPr lang="en-US"/>
          </a:p>
          <a:p>
            <a:pPr marL="742950" lvl="1" indent="-285750">
              <a:buFont typeface="Arial" panose="020B0604020202020204" pitchFamily="34" charset="0"/>
              <a:buChar char="•"/>
            </a:pPr>
            <a:r>
              <a:rPr lang="en-US"/>
              <a:t>FILO - 一個啓動管理器，比較簡單的那種。</a:t>
            </a:r>
            <a:endParaRPr lang="en-US"/>
          </a:p>
          <a:p>
            <a:pPr marL="742950" lvl="1" indent="-285750">
              <a:buFont typeface="Arial" panose="020B0604020202020204" pitchFamily="34" charset="0"/>
              <a:buChar char="•"/>
            </a:pPr>
            <a:r>
              <a:rPr lang="en-US"/>
              <a:t>GRUB2 - 知名啓動管理器。</a:t>
            </a:r>
            <a:endParaRPr lang="en-US"/>
          </a:p>
          <a:p>
            <a:pPr marL="742950" lvl="1" indent="-285750">
              <a:buFont typeface="Arial" panose="020B0604020202020204" pitchFamily="34"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panose="020B0604020202020204" pitchFamily="34" charset="0"/>
              <a:buChar char="•"/>
            </a:pPr>
            <a:r>
              <a:rPr lang="en-US"/>
              <a:t>U-Boot - 熟悉 ARM 的朋友應該知道（跑A Linux payload - 直接把一個 Linux 內核作爲 payload 塞進去。</a:t>
            </a:r>
            <a:endParaRPr lang="en-US"/>
          </a:p>
          <a:p>
            <a:pPr marL="742950" lvl="1" indent="-285750">
              <a:buFont typeface="Arial" panose="020B0604020202020204" pitchFamily="34" charset="0"/>
              <a:buChar char="•"/>
            </a:pPr>
            <a:r>
              <a:rPr lang="en-US"/>
              <a:t>Tianocore coreboot payload package - 開源的 UEFI 實現。</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2890"/>
            <a:ext cx="10515600" cy="532130"/>
          </a:xfrm>
        </p:spPr>
        <p:txBody>
          <a:bodyPr>
            <a:normAutofit fontScale="90000"/>
          </a:bodyPr>
          <a:p>
            <a:r>
              <a:rPr lang="en-US" altLang="zh-CN"/>
              <a:t>Set up GPIO in Coreboot</a:t>
            </a:r>
            <a:endParaRPr lang="en-US" altLang="zh-CN"/>
          </a:p>
        </p:txBody>
      </p:sp>
      <p:sp>
        <p:nvSpPr>
          <p:cNvPr id="3" name="内容占位符 2"/>
          <p:cNvSpPr>
            <a:spLocks noGrp="1"/>
          </p:cNvSpPr>
          <p:nvPr>
            <p:ph idx="1"/>
          </p:nvPr>
        </p:nvSpPr>
        <p:spPr>
          <a:xfrm>
            <a:off x="838200" y="933450"/>
            <a:ext cx="10515600" cy="5831205"/>
          </a:xfrm>
        </p:spPr>
        <p:txBody>
          <a:bodyPr>
            <a:normAutofit fontScale="80000"/>
          </a:bodyPr>
          <a:p>
            <a:pPr fontAlgn="auto">
              <a:lnSpc>
                <a:spcPct val="140000"/>
              </a:lnSpc>
            </a:pPr>
            <a:r>
              <a:rPr lang="en-US" altLang="zh-CN"/>
              <a:t>Two roles involving GPIO manipulation, one is pinctrl, the other is gpiolib; pinctrl cross-correlates the GPIO numbers (which are a global business) to a certain pin on a certain pin controller that is described in “pinctrl.txt”.  gpio drivers announce their pin ranges to the pin ctrl subsystem before it will call 'pinctrl_request_gpio' in order to request the corresponding pin to be prepared by the pinctrl subsystem before any gpio usage, For this, the gpio controller can register its pin range with pinctrl subsystem. There are two ways of doing it currently: with or without DT.</a:t>
            </a:r>
            <a:endParaRPr lang="en-US" altLang="zh-CN"/>
          </a:p>
          <a:p>
            <a:pPr fontAlgn="auto">
              <a:lnSpc>
                <a:spcPct val="140000"/>
              </a:lnSpc>
            </a:pPr>
            <a:r>
              <a:rPr lang="en-US" altLang="zh-CN"/>
              <a:t>For with DT support refer to Documentation/devicetree/bindings/gpio/gpio.txt.</a:t>
            </a:r>
            <a:endParaRPr lang="en-US" altLang="zh-CN"/>
          </a:p>
          <a:p>
            <a:pPr fontAlgn="auto">
              <a:lnSpc>
                <a:spcPct val="140000"/>
              </a:lnSpc>
            </a:pPr>
            <a:r>
              <a:rPr lang="en-US" altLang="zh-CN"/>
              <a:t>For non-DT support, user can call gpiochip_add_pin_range() with appropriate</a:t>
            </a:r>
            <a:endParaRPr lang="en-US" altLang="zh-CN"/>
          </a:p>
          <a:p>
            <a:pPr fontAlgn="auto">
              <a:lnSpc>
                <a:spcPct val="140000"/>
              </a:lnSpc>
            </a:pPr>
            <a:r>
              <a:rPr lang="en-US" altLang="zh-CN"/>
              <a:t>parameters to register a range of gpio pins with a pinctrl driver.</a:t>
            </a:r>
            <a:endParaRPr lang="en-US" altLang="zh-C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04470" y="106680"/>
            <a:ext cx="7125970" cy="6666865"/>
          </a:xfrm>
        </p:spPr>
        <p:txBody>
          <a:bodyPr>
            <a:noAutofit/>
          </a:bodyPr>
          <a:p>
            <a:pPr fontAlgn="auto">
              <a:lnSpc>
                <a:spcPct val="100000"/>
              </a:lnSpc>
            </a:pPr>
            <a:r>
              <a:rPr lang="en-US" sz="900"/>
              <a:t>In Linux GPIO framework, there are 2 modules for GPIO function. One is pinctrl module that defines the PAD usage per ACPI "INT3452" table's definition, the other is GPIOLIB that provides gpio_xxx kernel layer APIs to other program. In your Apollo Lake platform, the logic is the following:</a:t>
            </a:r>
            <a:endParaRPr lang="en-US" sz="900"/>
          </a:p>
          <a:p>
            <a:pPr fontAlgn="auto">
              <a:lnSpc>
                <a:spcPct val="100000"/>
              </a:lnSpc>
            </a:pPr>
            <a:r>
              <a:rPr lang="en-US" sz="900"/>
              <a:t>1. Coreboot phase</a:t>
            </a:r>
            <a:endParaRPr lang="en-US" sz="900"/>
          </a:p>
          <a:p>
            <a:pPr fontAlgn="auto">
              <a:lnSpc>
                <a:spcPct val="100000"/>
              </a:lnSpc>
            </a:pPr>
            <a:r>
              <a:rPr lang="en-US" sz="900"/>
              <a:t>File: src/mainboard/google/reef/variants/coral/gpio.c, that is the Pad configuration in ramstage.</a:t>
            </a:r>
            <a:endParaRPr lang="en-US" sz="900"/>
          </a:p>
          <a:p>
            <a:pPr fontAlgn="auto">
              <a:lnSpc>
                <a:spcPct val="100000"/>
              </a:lnSpc>
            </a:pPr>
            <a:r>
              <a:rPr lang="en-US" sz="900"/>
              <a:t>PAD_CFG_GPI_APIC_LOW(GPIO_21, NONE, DEEP), /* Touch IRQ */</a:t>
            </a:r>
            <a:endParaRPr lang="en-US" sz="900"/>
          </a:p>
          <a:p>
            <a:pPr fontAlgn="auto">
              <a:lnSpc>
                <a:spcPct val="100000"/>
              </a:lnSpc>
            </a:pPr>
            <a:r>
              <a:rPr lang="en-US" sz="900"/>
              <a:t>File: src/mainboard/google/reef/variants/coral/devicetree.cb</a:t>
            </a:r>
            <a:endParaRPr lang="en-US" sz="900"/>
          </a:p>
          <a:p>
            <a:pPr fontAlgn="auto">
              <a:lnSpc>
                <a:spcPct val="100000"/>
              </a:lnSpc>
            </a:pPr>
            <a:r>
              <a:rPr lang="en-US" sz="900"/>
              <a:t>                                register "hid" = ""ELAN0001""</a:t>
            </a:r>
            <a:endParaRPr lang="en-US" sz="900"/>
          </a:p>
          <a:p>
            <a:pPr fontAlgn="auto">
              <a:lnSpc>
                <a:spcPct val="100000"/>
              </a:lnSpc>
            </a:pPr>
            <a:r>
              <a:rPr lang="en-US" sz="900"/>
              <a:t>                                register "desc" = ""ELAN Touchscreen""</a:t>
            </a:r>
            <a:endParaRPr lang="en-US" sz="900"/>
          </a:p>
          <a:p>
            <a:pPr fontAlgn="auto">
              <a:lnSpc>
                <a:spcPct val="100000"/>
              </a:lnSpc>
            </a:pPr>
            <a:r>
              <a:rPr lang="en-US" sz="900"/>
              <a:t>                                register "irq" = "ACPI_IRQ_EDGE_LOW(GPIO_21_IRQ)"</a:t>
            </a:r>
            <a:endParaRPr lang="en-US" sz="900"/>
          </a:p>
          <a:p>
            <a:pPr fontAlgn="auto">
              <a:lnSpc>
                <a:spcPct val="100000"/>
              </a:lnSpc>
            </a:pPr>
            <a:r>
              <a:rPr lang="en-US" sz="900"/>
              <a:t>2. Linux pinctrl module phase</a:t>
            </a:r>
            <a:endParaRPr lang="en-US" sz="900"/>
          </a:p>
          <a:p>
            <a:pPr fontAlgn="auto">
              <a:lnSpc>
                <a:spcPct val="100000"/>
              </a:lnSpc>
            </a:pPr>
            <a:r>
              <a:rPr lang="en-US" sz="900"/>
              <a:t>static const struct intel_pinctrl_soc_data bxt_north_soc_data = {</a:t>
            </a:r>
            <a:endParaRPr lang="en-US" sz="900"/>
          </a:p>
          <a:p>
            <a:pPr fontAlgn="auto">
              <a:lnSpc>
                <a:spcPct val="100000"/>
              </a:lnSpc>
            </a:pPr>
            <a:r>
              <a:rPr lang="en-US" sz="900"/>
              <a:t>        .uid = "1",</a:t>
            </a:r>
            <a:endParaRPr lang="en-US" sz="900"/>
          </a:p>
          <a:p>
            <a:pPr fontAlgn="auto">
              <a:lnSpc>
                <a:spcPct val="100000"/>
              </a:lnSpc>
            </a:pPr>
            <a:r>
              <a:rPr lang="en-US" sz="900"/>
              <a:t>        .pins = bxt_north_pins,</a:t>
            </a:r>
            <a:endParaRPr lang="en-US" sz="900"/>
          </a:p>
          <a:p>
            <a:pPr fontAlgn="auto">
              <a:lnSpc>
                <a:spcPct val="100000"/>
              </a:lnSpc>
            </a:pPr>
            <a:r>
              <a:rPr lang="en-US" sz="900"/>
              <a:t>        .npins = ARRAY_SIZE(bxt_north_pins),</a:t>
            </a:r>
            <a:endParaRPr lang="en-US" sz="900"/>
          </a:p>
          <a:p>
            <a:pPr fontAlgn="auto">
              <a:lnSpc>
                <a:spcPct val="100000"/>
              </a:lnSpc>
            </a:pPr>
            <a:r>
              <a:rPr lang="en-US" sz="900"/>
              <a:t>        .groups = bxt_north_groups,</a:t>
            </a:r>
            <a:endParaRPr lang="en-US" sz="900"/>
          </a:p>
          <a:p>
            <a:pPr fontAlgn="auto">
              <a:lnSpc>
                <a:spcPct val="100000"/>
              </a:lnSpc>
            </a:pPr>
            <a:r>
              <a:rPr lang="en-US" sz="900"/>
              <a:t>        .ngroups = ARRAY_SIZE(bxt_north_groups),</a:t>
            </a:r>
            <a:endParaRPr lang="en-US" sz="900"/>
          </a:p>
          <a:p>
            <a:pPr fontAlgn="auto">
              <a:lnSpc>
                <a:spcPct val="100000"/>
              </a:lnSpc>
            </a:pPr>
            <a:r>
              <a:rPr lang="en-US" sz="900"/>
              <a:t>        .functions = bxt_north_functions,</a:t>
            </a:r>
            <a:endParaRPr lang="en-US" sz="900"/>
          </a:p>
          <a:p>
            <a:pPr fontAlgn="auto">
              <a:lnSpc>
                <a:spcPct val="100000"/>
              </a:lnSpc>
            </a:pPr>
            <a:r>
              <a:rPr lang="en-US" sz="900"/>
              <a:t>        .nfunctions = ARRAY_SIZE(bxt_north_functions),</a:t>
            </a:r>
            <a:endParaRPr lang="en-US" sz="900"/>
          </a:p>
          <a:p>
            <a:pPr fontAlgn="auto">
              <a:lnSpc>
                <a:spcPct val="100000"/>
              </a:lnSpc>
            </a:pPr>
            <a:r>
              <a:rPr lang="en-US" sz="900"/>
              <a:t>        .communities = bxt_north_communities,</a:t>
            </a:r>
            <a:endParaRPr lang="en-US" sz="900"/>
          </a:p>
          <a:p>
            <a:pPr fontAlgn="auto">
              <a:lnSpc>
                <a:spcPct val="100000"/>
              </a:lnSpc>
            </a:pPr>
            <a:r>
              <a:rPr lang="en-US" sz="900"/>
              <a:t>        .ncommunities = ARRAY_SIZE(bxt_north_communities),</a:t>
            </a:r>
            <a:endParaRPr lang="en-US" sz="900"/>
          </a:p>
          <a:p>
            <a:pPr fontAlgn="auto">
              <a:lnSpc>
                <a:spcPct val="100000"/>
              </a:lnSpc>
            </a:pPr>
            <a:r>
              <a:rPr lang="en-US" sz="900"/>
              <a:t>};  /*        PINCTRL_PIN(21, "GPIO_21"), is defined */</a:t>
            </a:r>
            <a:endParaRPr lang="en-US" sz="900"/>
          </a:p>
          <a:p>
            <a:pPr fontAlgn="auto">
              <a:lnSpc>
                <a:spcPct val="100000"/>
              </a:lnSpc>
            </a:pPr>
            <a:r>
              <a:rPr lang="en-US" sz="900"/>
              <a:t>Define "INT3452" ACPI label that will be probed by ACPI driver, so the PIN configuration will be settled down.</a:t>
            </a:r>
            <a:endParaRPr lang="en-US" sz="900"/>
          </a:p>
          <a:p>
            <a:pPr fontAlgn="auto">
              <a:lnSpc>
                <a:spcPct val="100000"/>
              </a:lnSpc>
            </a:pPr>
            <a:r>
              <a:rPr lang="en-US" sz="900"/>
              <a:t>3. GPIOLIB module</a:t>
            </a:r>
            <a:endParaRPr lang="en-US" sz="900"/>
          </a:p>
          <a:p>
            <a:pPr fontAlgn="auto">
              <a:lnSpc>
                <a:spcPct val="100000"/>
              </a:lnSpc>
            </a:pPr>
            <a:r>
              <a:rPr lang="en-US" sz="900"/>
              <a:t>Pls reference kernel/Documentation/gpio/board.txt to understand the kernel level GPIO APIs that are very few, and used by other Linux kernel drivers. The export to userspace manipulation interface are :</a:t>
            </a:r>
            <a:endParaRPr lang="en-US" sz="900"/>
          </a:p>
        </p:txBody>
      </p:sp>
      <p:sp>
        <p:nvSpPr>
          <p:cNvPr id="4" name="Text Box 3"/>
          <p:cNvSpPr txBox="1"/>
          <p:nvPr/>
        </p:nvSpPr>
        <p:spPr>
          <a:xfrm>
            <a:off x="7520940" y="1840865"/>
            <a:ext cx="4561205" cy="2011680"/>
          </a:xfrm>
          <a:prstGeom prst="rect">
            <a:avLst/>
          </a:prstGeom>
          <a:noFill/>
        </p:spPr>
        <p:txBody>
          <a:bodyPr wrap="square" rtlCol="0" anchor="t">
            <a:spAutoFit/>
          </a:bodyPr>
          <a:p>
            <a:r>
              <a:rPr lang="en-US"/>
              <a:t>/sys/class/gpio# echo 44 &gt; export</a:t>
            </a:r>
            <a:endParaRPr lang="en-US"/>
          </a:p>
          <a:p>
            <a:r>
              <a:rPr lang="en-US"/>
              <a:t>/sys/class/gpio/gpio44# echo out &gt; direction</a:t>
            </a:r>
            <a:endParaRPr lang="en-US"/>
          </a:p>
          <a:p>
            <a:r>
              <a:rPr lang="en-US"/>
              <a:t>/sys/class/gpio/gpio44# cat direction</a:t>
            </a:r>
            <a:endParaRPr lang="en-US"/>
          </a:p>
          <a:p>
            <a:r>
              <a:rPr lang="en-US"/>
              <a:t>/sys/class/gpio/gpio44# echo 1 &gt; value</a:t>
            </a:r>
            <a:endParaRPr lang="en-US"/>
          </a:p>
          <a:p>
            <a:r>
              <a:rPr lang="en-US"/>
              <a:t>/sys/class/gpio/gpio44# cat value</a:t>
            </a:r>
            <a:endParaRPr lang="en-US"/>
          </a:p>
          <a:p>
            <a:r>
              <a:rPr lang="en-US"/>
              <a:t>/sys/class/gpio# echo 44 &gt; unexport</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0500"/>
            <a:ext cx="10515600" cy="594995"/>
          </a:xfrm>
        </p:spPr>
        <p:txBody>
          <a:bodyPr>
            <a:normAutofit fontScale="90000"/>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786130"/>
            <a:ext cx="10058400" cy="59829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Equery</a:t>
            </a:r>
            <a:endParaRPr lang="en-US" altLang="zh-CN"/>
          </a:p>
        </p:txBody>
      </p:sp>
      <p:sp>
        <p:nvSpPr>
          <p:cNvPr id="3" name="内容占位符 2"/>
          <p:cNvSpPr>
            <a:spLocks noGrp="1"/>
          </p:cNvSpPr>
          <p:nvPr>
            <p:ph idx="1"/>
          </p:nvPr>
        </p:nvSpPr>
        <p:spPr/>
        <p:txBody>
          <a:bodyPr/>
          <a:p>
            <a:r>
              <a:rPr lang="en-US" altLang="zh-CN"/>
              <a:t>Equery can be used to collect a variaty of information from Portage. Some common usages are:</a:t>
            </a:r>
            <a:endParaRPr lang="en-US" altLang="zh-CN"/>
          </a:p>
          <a:p>
            <a:pPr lvl="1"/>
            <a:r>
              <a:rPr lang="en-US" altLang="zh-CN"/>
              <a:t>equery belongs &lt;file&gt;: tells you what package a file come from</a:t>
            </a:r>
            <a:endParaRPr lang="en-US" altLang="zh-CN"/>
          </a:p>
          <a:p>
            <a:pPr lvl="1"/>
            <a:r>
              <a:rPr lang="en-US" altLang="zh-CN"/>
              <a:t>equery which &lt;package&gt;: tells you which ebuild is used for a package</a:t>
            </a:r>
            <a:endParaRPr lang="en-US" altLang="zh-CN"/>
          </a:p>
          <a:p>
            <a:pPr lvl="1"/>
            <a:r>
              <a:rPr lang="en-US" altLang="zh-CN"/>
              <a:t>equery depends &lt;package&gt;: tells you what pakages are dependent on a package</a:t>
            </a:r>
            <a:endParaRPr lang="en-US" altLang="zh-CN"/>
          </a:p>
          <a:p>
            <a:pPr lvl="1"/>
            <a:r>
              <a:rPr lang="en-US" altLang="zh-CN"/>
              <a:t>equery files &lt;package&gt;: tells you what files installed belonging to a particular package</a:t>
            </a:r>
            <a:endParaRPr lang="en-US" altLang="zh-CN"/>
          </a:p>
          <a:p>
            <a:pPr lvl="1"/>
            <a:r>
              <a:rPr lang="en-US" altLang="zh-CN"/>
              <a:t>equery uses &lt;package&gt;: tells you what USE flags are enabled for a package</a:t>
            </a:r>
            <a:endParaRPr lang="en-US" altLang="zh-CN"/>
          </a:p>
          <a:p>
            <a:pPr lvl="1"/>
            <a:r>
              <a:rPr lang="en-US" altLang="zh-CN"/>
              <a:t>equery-$BOARD g &lt;package-name&gt;: Show the dependency graph for a package</a:t>
            </a:r>
            <a:endParaRPr lang="en-US" altLang="zh-CN"/>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a:t>
            </a:r>
            <a:r>
              <a:rPr lang="en-US" altLang="x-none"/>
              <a:t>7</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821055"/>
          </a:xfrm>
        </p:spPr>
        <p:txBody>
          <a:bodyPr>
            <a:normAutofit/>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186180"/>
            <a:ext cx="11024235" cy="54463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Chromium OS UI Framework</a:t>
            </a:r>
            <a:endParaRPr lang="en-US" altLang="zh-CN"/>
          </a:p>
        </p:txBody>
      </p:sp>
      <p:sp>
        <p:nvSpPr>
          <p:cNvPr id="3" name="内容占位符 2"/>
          <p:cNvSpPr>
            <a:spLocks noGrp="1"/>
          </p:cNvSpPr>
          <p:nvPr>
            <p:ph idx="1"/>
          </p:nvPr>
        </p:nvSpPr>
        <p:spPr/>
        <p:txBody>
          <a:bodyPr/>
          <a:p>
            <a:r>
              <a:rPr lang="en-US" altLang="zh-CN"/>
              <a:t>Chromium OS UI --&gt; View --&gt; Aura --&gt; Xlib --&gt; X Server // DRM/KMS --&gt; i915 Device Driver</a:t>
            </a:r>
            <a:endParaRPr lang="en-US" altLang="zh-CN"/>
          </a:p>
          <a:p>
            <a:endParaRPr lang="en-US" altLang="zh-CN"/>
          </a:p>
          <a:p>
            <a:r>
              <a:rPr lang="en-US" altLang="zh-CN"/>
              <a:t>Chromium OS UI --&gt; View --&gt; Aura --&gt; Ozone-gbm // DRM/KMS --&gt; i915 Device Driver</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86130"/>
          </a:xfrm>
        </p:spPr>
        <p:txBody>
          <a:bodyPr/>
          <a:p>
            <a:r>
              <a:rPr lang="en-US" altLang="zh-CN"/>
              <a:t>Overlays in Chromium OS</a:t>
            </a:r>
            <a:endParaRPr lang="en-US" altLang="zh-CN"/>
          </a:p>
        </p:txBody>
      </p:sp>
      <p:pic>
        <p:nvPicPr>
          <p:cNvPr id="4" name="图片 3"/>
          <p:cNvPicPr>
            <a:picLocks noChangeAspect="1"/>
          </p:cNvPicPr>
          <p:nvPr/>
        </p:nvPicPr>
        <p:blipFill>
          <a:blip r:embed="rId1"/>
          <a:stretch>
            <a:fillRect/>
          </a:stretch>
        </p:blipFill>
        <p:spPr>
          <a:xfrm>
            <a:off x="838835" y="1244600"/>
            <a:ext cx="8844280" cy="5473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panose="02070309020205020404" charset="0"/>
                          <a:ea typeface="Courier New" panose="02070309020205020404" charset="0"/>
                          <a:cs typeface="Courier New" panose="02070309020205020404"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panose="02070309020205020404" charset="0"/>
                          <a:ea typeface="Courier New" panose="02070309020205020404" charset="0"/>
                          <a:cs typeface="Courier New" panose="02070309020205020404"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35665</Words>
  <Application>WPS 演示</Application>
  <PresentationFormat>宽屏</PresentationFormat>
  <Paragraphs>698</Paragraphs>
  <Slides>43</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43</vt:i4>
      </vt:variant>
    </vt:vector>
  </HeadingPairs>
  <TitlesOfParts>
    <vt:vector size="57" baseType="lpstr">
      <vt:lpstr>Arial</vt:lpstr>
      <vt:lpstr>宋体</vt:lpstr>
      <vt:lpstr>Wingdings</vt:lpstr>
      <vt:lpstr>-apple-system</vt:lpstr>
      <vt:lpstr>Arial Unicode MS</vt:lpstr>
      <vt:lpstr>Source Code Pro</vt:lpstr>
      <vt:lpstr>Calibri</vt:lpstr>
      <vt:lpstr>Courier New</vt:lpstr>
      <vt:lpstr>font-weight</vt:lpstr>
      <vt:lpstr>Calibri Light</vt:lpstr>
      <vt:lpstr>微软雅黑</vt:lpstr>
      <vt:lpstr>Arial Unicode MS</vt:lpstr>
      <vt:lpstr>Segoe Print</vt:lpstr>
      <vt:lpstr>Office 主题</vt:lpstr>
      <vt:lpstr>Understand of Chromium OS</vt:lpstr>
      <vt:lpstr>Background of Portage</vt:lpstr>
      <vt:lpstr>Equery</vt:lpstr>
      <vt:lpstr>Overlay Mechanism in Portage Tree</vt:lpstr>
      <vt:lpstr>PowerPoint 演示文稿</vt:lpstr>
      <vt:lpstr>Establish Private Overlay</vt:lpstr>
      <vt:lpstr>Ebuild syntax used in overlays</vt:lpstr>
      <vt:lpstr>Hello World! for EBuild</vt:lpstr>
      <vt:lpstr>Real “Hello World” Example</vt:lpstr>
      <vt:lpstr>depot_tools</vt:lpstr>
      <vt:lpstr>Ninja</vt:lpstr>
      <vt:lpstr>cros_workon</vt:lpstr>
      <vt:lpstr>PowerPoint 演示文稿</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Set up GPIO in Coreboot</vt:lpstr>
      <vt:lpstr>PowerPoint 演示文稿</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Running Custom Containers Under Chromium OS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 Zhang</cp:lastModifiedBy>
  <cp:revision>217</cp:revision>
  <dcterms:created xsi:type="dcterms:W3CDTF">2018-09-30T08:29:00Z</dcterms:created>
  <dcterms:modified xsi:type="dcterms:W3CDTF">2018-10-06T08:01:25Z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